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5" r:id="rId3"/>
    <p:sldId id="266" r:id="rId4"/>
    <p:sldId id="260" r:id="rId5"/>
    <p:sldId id="261" r:id="rId6"/>
    <p:sldId id="271" r:id="rId7"/>
    <p:sldId id="269" r:id="rId8"/>
    <p:sldId id="257" r:id="rId9"/>
    <p:sldId id="258" r:id="rId10"/>
    <p:sldId id="268" r:id="rId11"/>
    <p:sldId id="259" r:id="rId12"/>
    <p:sldId id="264" r:id="rId13"/>
    <p:sldId id="270" r:id="rId14"/>
    <p:sldId id="272" r:id="rId1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E3950361-FFF2-44A1-8082-D47933C802C4}">
          <p14:sldIdLst>
            <p14:sldId id="262"/>
            <p14:sldId id="265"/>
            <p14:sldId id="266"/>
            <p14:sldId id="260"/>
            <p14:sldId id="261"/>
            <p14:sldId id="271"/>
            <p14:sldId id="269"/>
            <p14:sldId id="257"/>
            <p14:sldId id="258"/>
            <p14:sldId id="268"/>
            <p14:sldId id="259"/>
            <p14:sldId id="264"/>
            <p14:sldId id="270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9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wmf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5CEE63-4633-AA26-F4E0-7271EB72FC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AEF84FC-BD8C-C2AC-676C-A663923D90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5449684-E3BA-0C9B-DC94-FD17DAEEE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73EA4CD-F4FF-4827-167D-7FEDDF334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7B72EE7-ADED-3040-DAF5-BBBBED45B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16123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74C8D3-C3BB-E9F4-5D71-BE9D0BBA5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D1994C0-C9D0-7C97-BA19-D8B881F698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235E4B8-AB01-8032-3378-D80CBB9D4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7180261-D147-B53B-5D1E-567053362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CC823AB-1D20-E8DB-7AEF-62934D0CC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54652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A329C7F-5833-AFCB-4864-77AD198686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628D4A8-84B7-B906-EA9C-A5927C2586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372D04E-367B-991A-86F6-16D75C868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159AC6-3082-D098-96EE-FB15EDE92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004037-79E5-ADFA-65F8-300C56B25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2756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2BFB0F-3F1B-004C-B751-7A35BFBB9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92F7179-9F4A-8F9B-8302-D69C95828B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CF8BFFE-9543-4B86-792F-8E302C0F7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2C5CA75-2708-6B9B-0B6B-0840B3B97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206951C-F463-7A67-7E45-3672DD403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698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ACC394-5B2E-B4EE-56B9-AB8F9DCB9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8B33914-1457-5D25-DE64-4532D556B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2C345EF-E0C5-D04B-BD06-433152211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74D3C85-6228-D352-7C6B-C8BA79C61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03B6D73-21BD-F63D-BAED-A332125C1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8413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8D0127-59D4-43F4-E517-B57515684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C3AB0F-4150-B658-8FBE-180E267849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5830468-4969-3674-4446-0569E25A7E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36497E9-B287-6781-CF91-4E81E9942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103F564-4058-B1A8-0D4D-2C9A599EE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F95841A-D22E-55AA-2560-09C7AC16C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40541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B6ACD6-660F-4520-E508-65230C7C9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10B0C44-D84F-92FF-3D74-8DB8570F41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C8F3818-1619-8EFF-FA12-44FC67802E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87FDD82-9E0F-6D2C-D2F9-62BDF1C643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D843113-D2DA-8AFF-214A-33FB7E8AEE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7B5327D-B0A0-6FBA-3FF8-3A7120F28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F57015D-24E8-9A3C-940D-A456C3A1E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7082263-C3BC-056D-678C-866E8B99B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60082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C74422-DA33-CE0A-E0E6-78B9CFF5A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756830B-8709-76E8-ECE3-F08A4AB14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8ED1A69-A75F-DD08-4E10-034A4CB28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89854EE-2497-D6CE-D268-EE4CF8725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2894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1E95864-64C3-8024-56E7-03FA93143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7905A27-F7CB-D1AB-E989-7DF210C7C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6601757-E238-D88F-0F58-F396CC028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90132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B220B6-33E7-55B9-4A0F-A4D1E0FFC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27A62E-16AA-2099-1BE1-91B01428B9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7EFAB89-18CD-BF8C-7FCF-4C8A0D828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449F0D3-63E1-DB17-4717-A8EE1327D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995CDA1-F0BF-5D04-A13A-94D6F6C21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4501CC2-25D0-AB32-35B7-B17164707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3340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DAA1EE-D2BE-BEBD-187B-FA89DE986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3F0FF66-7116-BDC8-DB3F-9539BA957B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8713746-70CC-61CA-773E-5E3E7F04E9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B65E02E-D977-3336-362B-AF7023286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915307A-949D-1554-7B5D-64757D31B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A42D0C5-37F7-F6E4-CCEA-FFA73A934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1725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5367635-1055-C3E9-4EE7-248E11A55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3573AE7-AEC3-F834-6D75-A7C10A60E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EE03B22-0C2E-FFCA-672E-1F8A49FFD0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239A2D-56F0-4DC9-8C92-68E58BBF99A1}" type="datetimeFigureOut">
              <a:rPr lang="es-ES" smtClean="0"/>
              <a:t>25/07/2022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E939B21-41F8-DC70-B79A-83A1147820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9183D1-893C-BE57-5F9A-0CB17E8AAF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190DB0-920E-442A-AB12-38295832A9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4354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video%20SS%20SS.mp4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lpais.com/espana/madrid/2022-01-08/los-servicios-sociales-de-madrid-comienzan-el-ano-en-desbandada.html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lpais.com/espana/madrid/2022-01-08/los-servicios-sociales-de-madrid-comienzan-el-ano-en-desbandada.html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../mapa_css_madrid.html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wmf"/><Relationship Id="rId4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EEAE0D1-FE4D-724A-9774-6F875F372B8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417"/>
                    </a14:imgEffect>
                    <a14:imgEffect>
                      <a14:saturation sa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9333636-4B36-418B-E7C4-522A12C24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491"/>
            <a:ext cx="10515600" cy="2742059"/>
          </a:xfrm>
        </p:spPr>
        <p:txBody>
          <a:bodyPr>
            <a:normAutofit/>
          </a:bodyPr>
          <a:lstStyle/>
          <a:p>
            <a:pPr algn="ctr"/>
            <a:r>
              <a:rPr lang="es-ES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SITUACION DEL SERVICIO DE ATENCION PRIMARIA DE LOS SERVICIOS SOCIALES DEL AYTO. DE MADRID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884EF48-268E-41AF-F68B-030D2B422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777451"/>
            <a:ext cx="10515600" cy="1287262"/>
          </a:xfrm>
        </p:spPr>
        <p:txBody>
          <a:bodyPr/>
          <a:lstStyle/>
          <a:p>
            <a:pPr marL="0" indent="0" algn="ctr">
              <a:buNone/>
            </a:pPr>
            <a:r>
              <a:rPr lang="es-ES" b="1" dirty="0">
                <a:solidFill>
                  <a:schemeClr val="accent3">
                    <a:lumMod val="20000"/>
                    <a:lumOff val="80000"/>
                  </a:schemeClr>
                </a:solidFill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ANTECEDENTES</a:t>
            </a:r>
            <a:endParaRPr lang="es-ES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5342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087245EE-D683-B918-E679-00971A9FC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E279A5FF-1055-2CF6-7A82-77B7E46426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1232" y="498453"/>
            <a:ext cx="11546888" cy="6452658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78DD44D8-231D-8A95-77D6-D3E567D7DCB7}"/>
              </a:ext>
            </a:extLst>
          </p:cNvPr>
          <p:cNvSpPr txBox="1"/>
          <p:nvPr/>
        </p:nvSpPr>
        <p:spPr>
          <a:xfrm>
            <a:off x="630315" y="6326"/>
            <a:ext cx="1107045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INDICES DE ATENCION AL CIUDADANO AL DIA</a:t>
            </a:r>
            <a:endParaRPr lang="es-ES" sz="32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E362E11A-BDBD-B4E5-61BA-9FEF741063A2}"/>
              </a:ext>
            </a:extLst>
          </p:cNvPr>
          <p:cNvSpPr/>
          <p:nvPr/>
        </p:nvSpPr>
        <p:spPr>
          <a:xfrm>
            <a:off x="3107267" y="591101"/>
            <a:ext cx="474133" cy="521614"/>
          </a:xfrm>
          <a:prstGeom prst="ellipse">
            <a:avLst/>
          </a:prstGeom>
          <a:solidFill>
            <a:srgbClr val="FF0000">
              <a:alpha val="65000"/>
            </a:srgb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0C4A08BC-6518-18E3-2968-6E0A0B0DECFA}"/>
              </a:ext>
            </a:extLst>
          </p:cNvPr>
          <p:cNvSpPr/>
          <p:nvPr/>
        </p:nvSpPr>
        <p:spPr>
          <a:xfrm>
            <a:off x="2540006" y="1378501"/>
            <a:ext cx="474133" cy="521614"/>
          </a:xfrm>
          <a:prstGeom prst="ellipse">
            <a:avLst/>
          </a:prstGeom>
          <a:solidFill>
            <a:srgbClr val="FF0000">
              <a:alpha val="65000"/>
            </a:srgb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F7F8B372-89B5-A369-31B4-A0891779D8FB}"/>
              </a:ext>
            </a:extLst>
          </p:cNvPr>
          <p:cNvSpPr/>
          <p:nvPr/>
        </p:nvSpPr>
        <p:spPr>
          <a:xfrm>
            <a:off x="4800596" y="1446235"/>
            <a:ext cx="474133" cy="521614"/>
          </a:xfrm>
          <a:prstGeom prst="ellipse">
            <a:avLst/>
          </a:prstGeom>
          <a:solidFill>
            <a:srgbClr val="FF0000">
              <a:alpha val="65000"/>
            </a:srgb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4E06F3F3-219E-4B24-2165-2607B19E3719}"/>
              </a:ext>
            </a:extLst>
          </p:cNvPr>
          <p:cNvSpPr/>
          <p:nvPr/>
        </p:nvSpPr>
        <p:spPr>
          <a:xfrm>
            <a:off x="10405545" y="3706840"/>
            <a:ext cx="474133" cy="521614"/>
          </a:xfrm>
          <a:prstGeom prst="ellipse">
            <a:avLst/>
          </a:prstGeom>
          <a:solidFill>
            <a:schemeClr val="accent5">
              <a:lumMod val="75000"/>
              <a:alpha val="6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AFBB649E-589C-6396-3078-484145F0FE65}"/>
              </a:ext>
            </a:extLst>
          </p:cNvPr>
          <p:cNvSpPr/>
          <p:nvPr/>
        </p:nvSpPr>
        <p:spPr>
          <a:xfrm>
            <a:off x="9838277" y="3512106"/>
            <a:ext cx="474133" cy="521614"/>
          </a:xfrm>
          <a:prstGeom prst="ellipse">
            <a:avLst/>
          </a:prstGeom>
          <a:solidFill>
            <a:schemeClr val="accent5">
              <a:lumMod val="75000"/>
              <a:alpha val="6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7DFE9488-5041-2AB1-21FB-82BED50DF114}"/>
              </a:ext>
            </a:extLst>
          </p:cNvPr>
          <p:cNvSpPr/>
          <p:nvPr/>
        </p:nvSpPr>
        <p:spPr>
          <a:xfrm>
            <a:off x="9025475" y="3859240"/>
            <a:ext cx="474133" cy="521614"/>
          </a:xfrm>
          <a:prstGeom prst="ellipse">
            <a:avLst/>
          </a:prstGeom>
          <a:solidFill>
            <a:schemeClr val="accent5">
              <a:lumMod val="75000"/>
              <a:alpha val="6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5" name="Flecha: hacia abajo 14">
            <a:extLst>
              <a:ext uri="{FF2B5EF4-FFF2-40B4-BE49-F238E27FC236}">
                <a16:creationId xmlns:a16="http://schemas.microsoft.com/office/drawing/2014/main" id="{D6848940-BCDE-49C8-9C1F-369098D1CA97}"/>
              </a:ext>
            </a:extLst>
          </p:cNvPr>
          <p:cNvSpPr/>
          <p:nvPr/>
        </p:nvSpPr>
        <p:spPr>
          <a:xfrm>
            <a:off x="2700865" y="5266265"/>
            <a:ext cx="152400" cy="52161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Flecha: hacia abajo 15">
            <a:extLst>
              <a:ext uri="{FF2B5EF4-FFF2-40B4-BE49-F238E27FC236}">
                <a16:creationId xmlns:a16="http://schemas.microsoft.com/office/drawing/2014/main" id="{D63C2129-CC46-C701-36F8-459C053E6504}"/>
              </a:ext>
            </a:extLst>
          </p:cNvPr>
          <p:cNvSpPr/>
          <p:nvPr/>
        </p:nvSpPr>
        <p:spPr>
          <a:xfrm>
            <a:off x="3276596" y="5257801"/>
            <a:ext cx="152400" cy="52161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Flecha: hacia abajo 16">
            <a:extLst>
              <a:ext uri="{FF2B5EF4-FFF2-40B4-BE49-F238E27FC236}">
                <a16:creationId xmlns:a16="http://schemas.microsoft.com/office/drawing/2014/main" id="{D230F06F-7716-8B69-31F8-075867946D74}"/>
              </a:ext>
            </a:extLst>
          </p:cNvPr>
          <p:cNvSpPr/>
          <p:nvPr/>
        </p:nvSpPr>
        <p:spPr>
          <a:xfrm>
            <a:off x="4969930" y="5266265"/>
            <a:ext cx="152400" cy="52161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Flecha: hacia abajo 17">
            <a:extLst>
              <a:ext uri="{FF2B5EF4-FFF2-40B4-BE49-F238E27FC236}">
                <a16:creationId xmlns:a16="http://schemas.microsoft.com/office/drawing/2014/main" id="{99284F89-05B0-C96A-F136-E1B7B5B5879E}"/>
              </a:ext>
            </a:extLst>
          </p:cNvPr>
          <p:cNvSpPr/>
          <p:nvPr/>
        </p:nvSpPr>
        <p:spPr>
          <a:xfrm>
            <a:off x="9160948" y="5266270"/>
            <a:ext cx="152400" cy="521614"/>
          </a:xfrm>
          <a:prstGeom prst="downArrow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Flecha: hacia abajo 18">
            <a:extLst>
              <a:ext uri="{FF2B5EF4-FFF2-40B4-BE49-F238E27FC236}">
                <a16:creationId xmlns:a16="http://schemas.microsoft.com/office/drawing/2014/main" id="{6266C2FB-7517-C9F1-C247-BD0385D1CC66}"/>
              </a:ext>
            </a:extLst>
          </p:cNvPr>
          <p:cNvSpPr/>
          <p:nvPr/>
        </p:nvSpPr>
        <p:spPr>
          <a:xfrm>
            <a:off x="9999151" y="5266271"/>
            <a:ext cx="152400" cy="521614"/>
          </a:xfrm>
          <a:prstGeom prst="downArrow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Flecha: hacia abajo 19">
            <a:extLst>
              <a:ext uri="{FF2B5EF4-FFF2-40B4-BE49-F238E27FC236}">
                <a16:creationId xmlns:a16="http://schemas.microsoft.com/office/drawing/2014/main" id="{796D9102-D57E-CD57-F4E9-51D200ECBA3C}"/>
              </a:ext>
            </a:extLst>
          </p:cNvPr>
          <p:cNvSpPr/>
          <p:nvPr/>
        </p:nvSpPr>
        <p:spPr>
          <a:xfrm>
            <a:off x="10541023" y="5266270"/>
            <a:ext cx="152400" cy="521614"/>
          </a:xfrm>
          <a:prstGeom prst="downArrow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8261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57477EA-1F95-1257-4B06-57CAFA639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A1DC7C9-5917-15B7-253D-C2323B622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956" y="89908"/>
            <a:ext cx="10515600" cy="806738"/>
          </a:xfrm>
        </p:spPr>
        <p:txBody>
          <a:bodyPr>
            <a:normAutofit fontScale="90000"/>
          </a:bodyPr>
          <a:lstStyle/>
          <a:p>
            <a:pPr algn="ctr"/>
            <a:r>
              <a:rPr lang="es-E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RELACION DE LAS CITAS SOLICITADAS EN CENTRO EN FUNCION DEL NUMERO DE TRABAJADORES</a:t>
            </a:r>
          </a:p>
        </p:txBody>
      </p:sp>
      <p:pic>
        <p:nvPicPr>
          <p:cNvPr id="15" name="Marcador de contenido 14">
            <a:extLst>
              <a:ext uri="{FF2B5EF4-FFF2-40B4-BE49-F238E27FC236}">
                <a16:creationId xmlns:a16="http://schemas.microsoft.com/office/drawing/2014/main" id="{CA58917B-90F9-7D39-19BE-D3BD24A8AE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444" y="820475"/>
            <a:ext cx="10906958" cy="6128819"/>
          </a:xfr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EED055B0-537D-31DA-5A23-CE76D9184148}"/>
              </a:ext>
            </a:extLst>
          </p:cNvPr>
          <p:cNvSpPr/>
          <p:nvPr/>
        </p:nvSpPr>
        <p:spPr>
          <a:xfrm>
            <a:off x="4089393" y="938230"/>
            <a:ext cx="474133" cy="521614"/>
          </a:xfrm>
          <a:prstGeom prst="ellipse">
            <a:avLst/>
          </a:prstGeom>
          <a:solidFill>
            <a:schemeClr val="accent2">
              <a:lumMod val="75000"/>
              <a:alpha val="6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BC07FFBE-B4EC-9B6E-D00D-CE3A15B7B98D}"/>
              </a:ext>
            </a:extLst>
          </p:cNvPr>
          <p:cNvSpPr/>
          <p:nvPr/>
        </p:nvSpPr>
        <p:spPr>
          <a:xfrm>
            <a:off x="3801526" y="946693"/>
            <a:ext cx="474133" cy="521614"/>
          </a:xfrm>
          <a:prstGeom prst="ellipse">
            <a:avLst/>
          </a:prstGeom>
          <a:solidFill>
            <a:schemeClr val="accent2">
              <a:lumMod val="75000"/>
              <a:alpha val="6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D245BFCD-FB6A-36EC-B842-8267F460B79C}"/>
              </a:ext>
            </a:extLst>
          </p:cNvPr>
          <p:cNvSpPr/>
          <p:nvPr/>
        </p:nvSpPr>
        <p:spPr>
          <a:xfrm>
            <a:off x="3318924" y="980557"/>
            <a:ext cx="474133" cy="521614"/>
          </a:xfrm>
          <a:prstGeom prst="ellipse">
            <a:avLst/>
          </a:prstGeom>
          <a:solidFill>
            <a:schemeClr val="accent2">
              <a:lumMod val="75000"/>
              <a:alpha val="6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797C5BE1-0330-52F0-62BA-05D27A58E8FE}"/>
              </a:ext>
            </a:extLst>
          </p:cNvPr>
          <p:cNvSpPr/>
          <p:nvPr/>
        </p:nvSpPr>
        <p:spPr>
          <a:xfrm>
            <a:off x="2751656" y="1166825"/>
            <a:ext cx="474133" cy="521614"/>
          </a:xfrm>
          <a:prstGeom prst="ellipse">
            <a:avLst/>
          </a:prstGeom>
          <a:solidFill>
            <a:schemeClr val="accent2">
              <a:lumMod val="75000"/>
              <a:alpha val="6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5C325B91-B0A4-0914-4DF9-F7B890DE9346}"/>
              </a:ext>
            </a:extLst>
          </p:cNvPr>
          <p:cNvSpPr/>
          <p:nvPr/>
        </p:nvSpPr>
        <p:spPr>
          <a:xfrm>
            <a:off x="2497652" y="878953"/>
            <a:ext cx="474133" cy="521614"/>
          </a:xfrm>
          <a:prstGeom prst="ellipse">
            <a:avLst/>
          </a:prstGeom>
          <a:solidFill>
            <a:schemeClr val="accent2">
              <a:lumMod val="75000"/>
              <a:alpha val="6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6" name="Flecha: hacia abajo 15">
            <a:extLst>
              <a:ext uri="{FF2B5EF4-FFF2-40B4-BE49-F238E27FC236}">
                <a16:creationId xmlns:a16="http://schemas.microsoft.com/office/drawing/2014/main" id="{B464D935-5235-FFDF-41FD-64C346EE7DA7}"/>
              </a:ext>
            </a:extLst>
          </p:cNvPr>
          <p:cNvSpPr/>
          <p:nvPr/>
        </p:nvSpPr>
        <p:spPr>
          <a:xfrm>
            <a:off x="2641596" y="5325534"/>
            <a:ext cx="152400" cy="52161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Flecha: hacia abajo 16">
            <a:extLst>
              <a:ext uri="{FF2B5EF4-FFF2-40B4-BE49-F238E27FC236}">
                <a16:creationId xmlns:a16="http://schemas.microsoft.com/office/drawing/2014/main" id="{FAFD81BC-84E3-7DE2-9EED-128ACD5FB8CA}"/>
              </a:ext>
            </a:extLst>
          </p:cNvPr>
          <p:cNvSpPr/>
          <p:nvPr/>
        </p:nvSpPr>
        <p:spPr>
          <a:xfrm>
            <a:off x="2904067" y="5325532"/>
            <a:ext cx="152400" cy="52161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Flecha: hacia abajo 17">
            <a:extLst>
              <a:ext uri="{FF2B5EF4-FFF2-40B4-BE49-F238E27FC236}">
                <a16:creationId xmlns:a16="http://schemas.microsoft.com/office/drawing/2014/main" id="{D69E4685-7280-16DF-2F16-6FA380EC5DFE}"/>
              </a:ext>
            </a:extLst>
          </p:cNvPr>
          <p:cNvSpPr/>
          <p:nvPr/>
        </p:nvSpPr>
        <p:spPr>
          <a:xfrm>
            <a:off x="3445929" y="5325535"/>
            <a:ext cx="152400" cy="52161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Flecha: hacia abajo 18">
            <a:extLst>
              <a:ext uri="{FF2B5EF4-FFF2-40B4-BE49-F238E27FC236}">
                <a16:creationId xmlns:a16="http://schemas.microsoft.com/office/drawing/2014/main" id="{02ECD161-EAF9-335C-D897-CECB618C3703}"/>
              </a:ext>
            </a:extLst>
          </p:cNvPr>
          <p:cNvSpPr/>
          <p:nvPr/>
        </p:nvSpPr>
        <p:spPr>
          <a:xfrm>
            <a:off x="3987796" y="5342467"/>
            <a:ext cx="152400" cy="52161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Flecha: hacia abajo 19">
            <a:extLst>
              <a:ext uri="{FF2B5EF4-FFF2-40B4-BE49-F238E27FC236}">
                <a16:creationId xmlns:a16="http://schemas.microsoft.com/office/drawing/2014/main" id="{C73B5D5C-09AA-C7E0-E05A-EF8D28C4CB0D}"/>
              </a:ext>
            </a:extLst>
          </p:cNvPr>
          <p:cNvSpPr/>
          <p:nvPr/>
        </p:nvSpPr>
        <p:spPr>
          <a:xfrm>
            <a:off x="4241798" y="5333999"/>
            <a:ext cx="152400" cy="52161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2419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B355DEB-9D1A-E409-5EC0-B45AFA368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ADB494E-3F89-B41B-1C6D-FFEADE74F2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7800" y="-114300"/>
            <a:ext cx="9144000" cy="759704"/>
          </a:xfrm>
        </p:spPr>
        <p:txBody>
          <a:bodyPr>
            <a:normAutofit/>
          </a:bodyPr>
          <a:lstStyle/>
          <a:p>
            <a:r>
              <a:rPr lang="es-E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CONCLUSION EDA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8F78ADB-A8B8-6487-295D-74C96DE14C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8788" y="962025"/>
            <a:ext cx="9709212" cy="4800600"/>
          </a:xfrm>
        </p:spPr>
        <p:txBody>
          <a:bodyPr>
            <a:norm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28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SE OBSERVA QUE , EFECTIVAMENTE, HAY UNA GRAN DIFERENCIA DE CARGA DE TRABAJO SEGÚN QUE CENTROS DE ATENCION PRIMARIA DE SERVICIOS SOCIALES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2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POR ESTO SE PUEDE DECIR QUE SE CUMPLE LA PRIMERA HIPOTESIS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2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COMO CONSECUENCIA DE ESTAS DIFERENCIAS DE CARGAS DE TRABAJO, SE SUCEDEN LAS BAJAS DE TRABAJO Y EL INTERES DEL PERSONAL SOCIO-SANITARIO POR CAMBIAR DE DESTINO EN CUANTO LE SEA POSIBLE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sz="28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28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EN RELACIÓN CON LA SEGUNDA HIPOTESIS: 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2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SE DISPONE DE LOS DATOS DE RECURSOS ENTREGADOS EN CADA CENTRO, PERO NO DE LOS SOLICITADOS NI TAMPOCO DE LOS RECURSOS NO HUMANOS QUE SE LES FACILITA A TRAVÉS DE </a:t>
            </a:r>
            <a:r>
              <a:rPr lang="es-ES" sz="22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ONGs</a:t>
            </a:r>
            <a:r>
              <a:rPr lang="es-ES" sz="22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.</a:t>
            </a:r>
          </a:p>
          <a:p>
            <a:pPr algn="just"/>
            <a:endParaRPr lang="es-ES" sz="28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  <a:p>
            <a:pPr algn="just"/>
            <a:endParaRPr lang="es-ES" sz="2800" dirty="0">
              <a:solidFill>
                <a:srgbClr val="0563C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just"/>
            <a:endParaRPr lang="es-ES" sz="2800" dirty="0">
              <a:solidFill>
                <a:srgbClr val="0563C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just"/>
            <a:endParaRPr lang="es-ES" sz="2800" dirty="0">
              <a:solidFill>
                <a:srgbClr val="0563C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just"/>
            <a:endParaRPr lang="es-ES" sz="2800" dirty="0">
              <a:solidFill>
                <a:srgbClr val="0563C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just"/>
            <a:endParaRPr lang="es-ES" sz="2800" dirty="0"/>
          </a:p>
          <a:p>
            <a:pPr algn="just"/>
            <a:endParaRPr lang="es-ES" sz="2800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83A892A-5B20-7C61-2174-A8373429E76A}"/>
              </a:ext>
            </a:extLst>
          </p:cNvPr>
          <p:cNvSpPr txBox="1"/>
          <p:nvPr/>
        </p:nvSpPr>
        <p:spPr>
          <a:xfrm>
            <a:off x="262467" y="1500199"/>
            <a:ext cx="69632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4000" dirty="0"/>
              <a:t>✔️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C5E1D91F-38F3-EDC8-5612-9635FA6968C6}"/>
              </a:ext>
            </a:extLst>
          </p:cNvPr>
          <p:cNvSpPr txBox="1"/>
          <p:nvPr/>
        </p:nvSpPr>
        <p:spPr>
          <a:xfrm>
            <a:off x="262467" y="4619138"/>
            <a:ext cx="82126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4000" dirty="0"/>
              <a:t>❌</a:t>
            </a:r>
          </a:p>
        </p:txBody>
      </p:sp>
    </p:spTree>
    <p:extLst>
      <p:ext uri="{BB962C8B-B14F-4D97-AF65-F5344CB8AC3E}">
        <p14:creationId xmlns:p14="http://schemas.microsoft.com/office/powerpoint/2010/main" val="2057675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9E80AD0-5142-32FE-0807-8BBD4F4D3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ADB494E-3F89-B41B-1C6D-FFEADE74F2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7800" y="-114300"/>
            <a:ext cx="9144000" cy="759704"/>
          </a:xfrm>
        </p:spPr>
        <p:txBody>
          <a:bodyPr>
            <a:normAutofit/>
          </a:bodyPr>
          <a:lstStyle/>
          <a:p>
            <a:r>
              <a:rPr lang="es-E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CONCLUSION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8F78ADB-A8B8-6487-295D-74C96DE14C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8788" y="962025"/>
            <a:ext cx="9709212" cy="4800600"/>
          </a:xfrm>
        </p:spPr>
        <p:txBody>
          <a:bodyPr>
            <a:normAutofit/>
          </a:bodyPr>
          <a:lstStyle/>
          <a:p>
            <a:pPr algn="l"/>
            <a:r>
              <a:rPr lang="es-ES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FRODO NO PUEDE MÁS, CON </a:t>
            </a:r>
            <a:r>
              <a:rPr lang="es-ES">
                <a:solidFill>
                  <a:schemeClr val="accent3">
                    <a:lumMod val="20000"/>
                    <a:lumOff val="80000"/>
                  </a:schemeClr>
                </a:solidFill>
              </a:rPr>
              <a:t>CASI 10 VISITAS </a:t>
            </a:r>
            <a:r>
              <a:rPr lang="es-ES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AL DIA, TERMINA LA TARDE EN UN BAR CON UNES AMIGES DESEANDO QUE LLEGUE EL FIN DE SEMANA</a:t>
            </a:r>
          </a:p>
          <a:p>
            <a:pPr algn="l"/>
            <a:r>
              <a:rPr lang="es-ES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TRAS VARIOS MESES SE PIDE UNA BAJA POR ESTRÉS ANTE LA INCAPACIDAD DE ABSORBER  TODA LA CARGA PSICOLOGICA QUE LLEVA SU TRABAJO Y EL EXCESO DE CARGA POR LAS BAJAS DE SUS COMPAÑERES.</a:t>
            </a:r>
          </a:p>
          <a:p>
            <a:pPr algn="l"/>
            <a:endParaRPr lang="es-ES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  <a:p>
            <a:pPr algn="l"/>
            <a:endParaRPr lang="es-ES" dirty="0">
              <a:solidFill>
                <a:srgbClr val="0563C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/>
            <a:endParaRPr lang="es-ES" dirty="0">
              <a:solidFill>
                <a:srgbClr val="0563C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/>
            <a:endParaRPr lang="es-ES" dirty="0">
              <a:solidFill>
                <a:srgbClr val="0563C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/>
            <a:endParaRPr lang="es-ES" dirty="0">
              <a:solidFill>
                <a:srgbClr val="0563C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/>
            <a:r>
              <a:rPr lang="es-ES" dirty="0">
                <a:solidFill>
                  <a:schemeClr val="accent3">
                    <a:lumMod val="20000"/>
                    <a:lumOff val="8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 NO ES EL UNICO….</a:t>
            </a:r>
            <a:endParaRPr lang="es-ES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  <a:p>
            <a:pPr algn="l"/>
            <a:endParaRPr lang="es-ES" dirty="0"/>
          </a:p>
          <a:p>
            <a:pPr algn="l"/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D169156-6106-B18A-9EFE-109C384AE4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4771" y="2905125"/>
            <a:ext cx="3645779" cy="364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0719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C7C64D4D-AA85-98AA-9910-3B037F052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1CCE5B6-4C9F-3479-B614-BFFE31F81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2467"/>
            <a:ext cx="10515600" cy="5914496"/>
          </a:xfrm>
        </p:spPr>
        <p:txBody>
          <a:bodyPr/>
          <a:lstStyle/>
          <a:p>
            <a:endParaRPr lang="es-ES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2442FB4-1485-6F99-E739-CF52C9C71445}"/>
              </a:ext>
            </a:extLst>
          </p:cNvPr>
          <p:cNvSpPr/>
          <p:nvPr/>
        </p:nvSpPr>
        <p:spPr>
          <a:xfrm>
            <a:off x="2370399" y="1927053"/>
            <a:ext cx="6875472" cy="34163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MUCHAS GRACIAS POR</a:t>
            </a:r>
          </a:p>
          <a:p>
            <a:pPr algn="ctr"/>
            <a:r>
              <a:rPr lang="es-E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SU ATENCION</a:t>
            </a:r>
          </a:p>
          <a:p>
            <a:pPr algn="ctr"/>
            <a:endParaRPr lang="es-ES" sz="54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glow rad="139700">
                  <a:schemeClr val="accent4">
                    <a:satMod val="175000"/>
                    <a:alpha val="40000"/>
                  </a:schemeClr>
                </a:glow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pPr algn="ctr"/>
            <a:r>
              <a:rPr lang="es-E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ALGUNA PREGUNTA?</a:t>
            </a:r>
          </a:p>
        </p:txBody>
      </p:sp>
    </p:spTree>
    <p:extLst>
      <p:ext uri="{BB962C8B-B14F-4D97-AF65-F5344CB8AC3E}">
        <p14:creationId xmlns:p14="http://schemas.microsoft.com/office/powerpoint/2010/main" val="214878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97C815E-D534-A6E2-3F09-E94806052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FE14675-D27C-3799-F5C3-F06A485A4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ESTABLECIMIENTO DE HIPOTESIS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1B304C-D237-B942-DE91-F821C1CCD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31149"/>
            <a:ext cx="10515600" cy="2314984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s-ES" sz="2400" b="0" dirty="0"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latin typeface="Consolas" panose="020B0609020204030204" pitchFamily="49" charset="0"/>
              </a:rPr>
              <a:t>HAY MUCHA DEMANDA DE AYUDAS EN DETERMINADOS DISTRITOS (VALORAR SI ES EN TODOS) Y POCO PERSONAL PARA ABSORBER ESTA DEMANDA EN EL SERVICIO DE ATENCION PRIMARIA</a:t>
            </a:r>
          </a:p>
          <a:p>
            <a:pPr marL="514350" indent="-514350">
              <a:buFont typeface="+mj-lt"/>
              <a:buAutoNum type="arabicPeriod"/>
            </a:pPr>
            <a:endParaRPr lang="es-ES" sz="2400" b="0" dirty="0">
              <a:solidFill>
                <a:schemeClr val="accent3">
                  <a:lumMod val="20000"/>
                  <a:lumOff val="8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s-ES" sz="2400" dirty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VALORAR SI HAY SUFICIENTES RECURSOS NO HUMANOS PARA ATENDER LAS DEMANDAS DE LOS USUARIOS</a:t>
            </a:r>
          </a:p>
          <a:p>
            <a:pPr marL="514350" indent="-514350">
              <a:buFont typeface="+mj-lt"/>
              <a:buAutoNum type="arabicPeriod"/>
            </a:pPr>
            <a:endParaRPr lang="es-ES" sz="2400" b="0" dirty="0">
              <a:solidFill>
                <a:schemeClr val="accent3">
                  <a:lumMod val="20000"/>
                  <a:lumOff val="8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endParaRPr lang="es-ES" sz="2400" b="0" dirty="0">
              <a:solidFill>
                <a:schemeClr val="accent3">
                  <a:lumMod val="20000"/>
                  <a:lumOff val="80000"/>
                </a:schemeClr>
              </a:solidFill>
              <a:effectLst/>
              <a:latin typeface="Consolas" panose="020B0609020204030204" pitchFamily="49" charset="0"/>
            </a:endParaRPr>
          </a:p>
          <a:p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3604108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1F5FF9DE-81F1-3DD1-EE90-487C8BE01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2D681C3-A22B-D83A-318F-4377EE1894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8590" y="190208"/>
            <a:ext cx="9144000" cy="866235"/>
          </a:xfrm>
        </p:spPr>
        <p:txBody>
          <a:bodyPr>
            <a:normAutofit/>
          </a:bodyPr>
          <a:lstStyle/>
          <a:p>
            <a:r>
              <a:rPr lang="es-ES" sz="4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PRESENTANDO A NUESTRO PROTAGONISTA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E80B570-B00F-0277-85AE-FAC65A54A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0936" y="2636632"/>
            <a:ext cx="8101173" cy="2352621"/>
          </a:xfrm>
        </p:spPr>
        <p:txBody>
          <a:bodyPr>
            <a:normAutofit/>
          </a:bodyPr>
          <a:lstStyle/>
          <a:p>
            <a:pPr algn="l"/>
            <a:r>
              <a:rPr lang="es-ES" sz="28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ESTE ES FRODO, TRABAJADOR SOCIAL EN EL DISTRITO DE VILLA DE VALLECAS COMO TRABAJADOR DE ZONA </a:t>
            </a:r>
          </a:p>
          <a:p>
            <a:pPr algn="l"/>
            <a:r>
              <a:rPr lang="es-ES" sz="28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LLEVA TRABAJANDO DESDE HACE 15 AÑOS EN DIVERSOS CENTROS DE ATENCION PRIMARIA DE SERVICIOS SOCIALES DEL AYTO.</a:t>
            </a:r>
          </a:p>
          <a:p>
            <a:pPr algn="l"/>
            <a:endParaRPr lang="es-E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ACC52BB-DFE8-35DB-1170-2914EE6B93D4}"/>
              </a:ext>
            </a:extLst>
          </p:cNvPr>
          <p:cNvSpPr txBox="1"/>
          <p:nvPr/>
        </p:nvSpPr>
        <p:spPr>
          <a:xfrm>
            <a:off x="7794595" y="6454066"/>
            <a:ext cx="37818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TODO LO AQUÍ COMENTADO SE BASA EN DATOS REALES 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11D0507-1A94-2806-5B87-456F17655F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250" b="100000" l="4375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2109" y="2917218"/>
            <a:ext cx="2501310" cy="294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162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083AEB6-663C-1820-AE32-1E8594716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20ED137-94C0-B3BD-9598-1268A8D15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766"/>
            <a:ext cx="10515600" cy="851123"/>
          </a:xfrm>
        </p:spPr>
        <p:txBody>
          <a:bodyPr>
            <a:normAutofit/>
          </a:bodyPr>
          <a:lstStyle/>
          <a:p>
            <a:pPr algn="ctr"/>
            <a:r>
              <a:rPr lang="es-E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SITUACION ECONOMICA DE LOS DISTRITOS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D8CDACE-EA75-D544-9B80-4A82B17298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99569" y="549303"/>
            <a:ext cx="9353139" cy="630869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267DA456-5267-7DFC-42C5-AC37898ED884}"/>
              </a:ext>
            </a:extLst>
          </p:cNvPr>
          <p:cNvSpPr txBox="1"/>
          <p:nvPr/>
        </p:nvSpPr>
        <p:spPr>
          <a:xfrm>
            <a:off x="10786737" y="878889"/>
            <a:ext cx="121624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200" dirty="0"/>
              <a:t>HAY QUE HACER NOTAR QUE EN LOS ULTIMOS 20 AÑOS SE HAN CREADO </a:t>
            </a:r>
            <a:r>
              <a:rPr lang="es-ES" sz="1200" dirty="0" err="1"/>
              <a:t>PAUs</a:t>
            </a:r>
            <a:r>
              <a:rPr lang="es-ES" sz="1200" dirty="0"/>
              <a:t> EN DIVERSOS DISTRITOS DE LOS QUE APARECEN AQUÍ CON MENOR RENTA MEDIA</a:t>
            </a:r>
          </a:p>
        </p:txBody>
      </p:sp>
    </p:spTree>
    <p:extLst>
      <p:ext uri="{BB962C8B-B14F-4D97-AF65-F5344CB8AC3E}">
        <p14:creationId xmlns:p14="http://schemas.microsoft.com/office/powerpoint/2010/main" val="65289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AE2F23D-CC7E-271B-22E8-B9057168B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8C65F78-1379-6D8D-13EB-2E732AB32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1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ES" sz="3200" b="1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Nº</a:t>
            </a:r>
            <a:r>
              <a:rPr lang="es-E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TRABAJADORES SOCIALES POR DISTRITO</a:t>
            </a:r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C046EFF9-11A5-83B6-105B-FCFCEBD285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7" b="1664"/>
          <a:stretch/>
        </p:blipFill>
        <p:spPr>
          <a:xfrm>
            <a:off x="21997" y="1185333"/>
            <a:ext cx="10086273" cy="5662654"/>
          </a:xfr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FC0041BA-9864-DF6A-6D7C-14BDCFC6128D}"/>
              </a:ext>
            </a:extLst>
          </p:cNvPr>
          <p:cNvSpPr txBox="1"/>
          <p:nvPr/>
        </p:nvSpPr>
        <p:spPr>
          <a:xfrm>
            <a:off x="5844585" y="1264562"/>
            <a:ext cx="4193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200" dirty="0"/>
              <a:t>EN ESTA GRAFICA NO APARECEN TODOS LOS TRABAJADORES SOCIALES QUE ACTUALMENTE ESTAN EN EL AYTO. , DADO QUE NO SE DISPONE DE ESTA INFORMACIÓN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2E9D766F-E6B7-4D1A-A114-E7BEACDE48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7166822"/>
              </p:ext>
            </p:extLst>
          </p:nvPr>
        </p:nvGraphicFramePr>
        <p:xfrm>
          <a:off x="10108270" y="1369968"/>
          <a:ext cx="1955800" cy="402916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68400">
                  <a:extLst>
                    <a:ext uri="{9D8B030D-6E8A-4147-A177-3AD203B41FA5}">
                      <a16:colId xmlns:a16="http://schemas.microsoft.com/office/drawing/2014/main" val="3051294061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3790486088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b="1" u="none" strike="noStrike" dirty="0">
                          <a:effectLst/>
                        </a:rPr>
                        <a:t>Nombre distrito</a:t>
                      </a:r>
                      <a:endParaRPr lang="es-E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b="1" u="none" strike="noStrike" dirty="0" err="1">
                          <a:effectLst/>
                        </a:rPr>
                        <a:t>Nº</a:t>
                      </a:r>
                      <a:r>
                        <a:rPr lang="es-ES" sz="1100" b="1" u="none" strike="noStrike" dirty="0">
                          <a:effectLst/>
                        </a:rPr>
                        <a:t> Centros</a:t>
                      </a:r>
                      <a:endParaRPr lang="es-E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0190629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Arganzuela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71247765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 dirty="0">
                          <a:effectLst/>
                        </a:rPr>
                        <a:t>Barajas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44790942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Carabanchel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3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1316741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 dirty="0">
                          <a:effectLst/>
                        </a:rPr>
                        <a:t>Centro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791592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Chamartín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88458828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Chamberí 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0898256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 dirty="0">
                          <a:effectLst/>
                        </a:rPr>
                        <a:t>Ciudad Lineal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40279852"/>
                  </a:ext>
                </a:extLst>
              </a:tr>
              <a:tr h="181063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Fuencarral-El pardo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2586196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Hortaleza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0028061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Latina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3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0450736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Moncloa-Aravaca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1718569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Moratalaz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5749910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Puente de Vallecas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4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8877502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Retiro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980774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Salamanca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64774588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San Blas-Canillejas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4140997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Tetuan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091592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Usera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2643576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Vicalvaro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50618977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Villa de Vallecas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547118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Villaverde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 dirty="0">
                          <a:effectLst/>
                        </a:rPr>
                        <a:t>2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811235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8515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>
            <a:extLst>
              <a:ext uri="{FF2B5EF4-FFF2-40B4-BE49-F238E27FC236}">
                <a16:creationId xmlns:a16="http://schemas.microsoft.com/office/drawing/2014/main" id="{217111C5-0CD9-EDCC-33FD-ACC3DAD89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E5AB2AC0-A5EF-8E4C-B110-898B98F85107}"/>
              </a:ext>
            </a:extLst>
          </p:cNvPr>
          <p:cNvSpPr txBox="1"/>
          <p:nvPr/>
        </p:nvSpPr>
        <p:spPr>
          <a:xfrm>
            <a:off x="1016000" y="611201"/>
            <a:ext cx="9821333" cy="978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3200" b="1">
                <a:solidFill>
                  <a:schemeClr val="accent3">
                    <a:lumMod val="20000"/>
                    <a:lumOff val="8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DATOS GENERALES DE LOS CSS</a:t>
            </a:r>
          </a:p>
        </p:txBody>
      </p:sp>
      <p:graphicFrame>
        <p:nvGraphicFramePr>
          <p:cNvPr id="4" name="Marcador de contenido 3" descr="MAPA MADRID">
            <a:hlinkClick r:id="rId3" action="ppaction://hlinkfile"/>
            <a:extLst>
              <a:ext uri="{FF2B5EF4-FFF2-40B4-BE49-F238E27FC236}">
                <a16:creationId xmlns:a16="http://schemas.microsoft.com/office/drawing/2014/main" id="{726BE7D7-09FA-72D3-988C-BE5518493BE6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8234623"/>
              </p:ext>
            </p:extLst>
          </p:nvPr>
        </p:nvGraphicFramePr>
        <p:xfrm>
          <a:off x="3941685" y="2134971"/>
          <a:ext cx="4039339" cy="34993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empaquetador del shell" showAsIcon="1" r:id="rId4" imgW="914400" imgH="792360" progId="Package">
                  <p:embed/>
                </p:oleObj>
              </mc:Choice>
              <mc:Fallback>
                <p:oleObj name="Objeto empaquetador del shell" showAsIcon="1" r:id="rId4" imgW="914400" imgH="7923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941685" y="2134971"/>
                        <a:ext cx="4039339" cy="34993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79539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F18A41C-C5A8-9CDA-85A4-36C7918A5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0FC7175-172C-2295-312F-53EEB5C5DE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9592"/>
            <a:ext cx="9144000" cy="830725"/>
          </a:xfrm>
        </p:spPr>
        <p:txBody>
          <a:bodyPr>
            <a:normAutofit/>
          </a:bodyPr>
          <a:lstStyle/>
          <a:p>
            <a:r>
              <a:rPr lang="es-E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COMO ES UN DIA EN LA VIDA DE FRODO?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E784938B-95B3-3525-9EA5-C3AC51AD7D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7949" y="1096326"/>
            <a:ext cx="5314951" cy="558069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96ECFDAB-CB62-654F-61C4-A306E1F47A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846" y="1466850"/>
            <a:ext cx="1275086" cy="185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538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23F8684-17D0-0269-A9CF-B735F409C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D529EA4-8422-F165-C32E-CBC980594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280"/>
            <a:ext cx="10515600" cy="824137"/>
          </a:xfrm>
        </p:spPr>
        <p:txBody>
          <a:bodyPr>
            <a:normAutofit/>
          </a:bodyPr>
          <a:lstStyle/>
          <a:p>
            <a:pPr algn="ctr"/>
            <a:r>
              <a:rPr lang="es-E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RELACION EXISTENTE ENTRE DIFERENTES FACTORES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9C712EE-CEE7-6D02-78F3-13215B20BC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98433" y="635746"/>
            <a:ext cx="5943376" cy="6158976"/>
          </a:xfrm>
          <a:prstGeom prst="rect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0CC50597-3405-7E13-9089-505C7D8643DB}"/>
              </a:ext>
            </a:extLst>
          </p:cNvPr>
          <p:cNvSpPr/>
          <p:nvPr/>
        </p:nvSpPr>
        <p:spPr>
          <a:xfrm>
            <a:off x="4238160" y="3961589"/>
            <a:ext cx="932158" cy="878889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DF112A74-832C-3083-4194-6C7902C2481A}"/>
              </a:ext>
            </a:extLst>
          </p:cNvPr>
          <p:cNvSpPr/>
          <p:nvPr/>
        </p:nvSpPr>
        <p:spPr>
          <a:xfrm>
            <a:off x="3037361" y="3961589"/>
            <a:ext cx="932158" cy="878889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9F532F03-182F-5B2F-2A12-9079A52C200A}"/>
              </a:ext>
            </a:extLst>
          </p:cNvPr>
          <p:cNvSpPr/>
          <p:nvPr/>
        </p:nvSpPr>
        <p:spPr>
          <a:xfrm>
            <a:off x="3018311" y="2522736"/>
            <a:ext cx="932158" cy="878889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3861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2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3E9DD19-C78E-C0CD-8513-07F21981C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5E00860-31DD-B073-ECD7-2B83A7973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79902"/>
            <a:ext cx="10515600" cy="781241"/>
          </a:xfrm>
        </p:spPr>
        <p:txBody>
          <a:bodyPr>
            <a:normAutofit/>
          </a:bodyPr>
          <a:lstStyle/>
          <a:p>
            <a:pPr algn="ctr"/>
            <a:r>
              <a:rPr lang="es-E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INDICES DE ATENCION AL CIUDADANO AL DIA</a:t>
            </a: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51D2D11B-9947-1646-D6C2-3B701EB626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198" y="471017"/>
            <a:ext cx="10160001" cy="6545177"/>
          </a:xfrm>
          <a:prstGeom prst="rect">
            <a:avLst/>
          </a:prstGeom>
        </p:spPr>
      </p:pic>
      <p:sp>
        <p:nvSpPr>
          <p:cNvPr id="11" name="Elipse 10">
            <a:extLst>
              <a:ext uri="{FF2B5EF4-FFF2-40B4-BE49-F238E27FC236}">
                <a16:creationId xmlns:a16="http://schemas.microsoft.com/office/drawing/2014/main" id="{7B9D4B21-6EF9-02E7-88C6-47115E409628}"/>
              </a:ext>
            </a:extLst>
          </p:cNvPr>
          <p:cNvSpPr/>
          <p:nvPr/>
        </p:nvSpPr>
        <p:spPr>
          <a:xfrm>
            <a:off x="3640663" y="2067525"/>
            <a:ext cx="474133" cy="521614"/>
          </a:xfrm>
          <a:prstGeom prst="ellipse">
            <a:avLst/>
          </a:prstGeom>
          <a:blipFill dpi="0" rotWithShape="1">
            <a:blip r:embed="rId4">
              <a:alphaModFix amt="66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F8C7371F-E48A-2362-5568-7E6FAE976DD3}"/>
              </a:ext>
            </a:extLst>
          </p:cNvPr>
          <p:cNvSpPr/>
          <p:nvPr/>
        </p:nvSpPr>
        <p:spPr>
          <a:xfrm>
            <a:off x="1964258" y="3464522"/>
            <a:ext cx="474133" cy="521614"/>
          </a:xfrm>
          <a:prstGeom prst="ellipse">
            <a:avLst/>
          </a:prstGeom>
          <a:blipFill dpi="0" rotWithShape="1">
            <a:blip r:embed="rId4">
              <a:alphaModFix amt="66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8B0DEEB1-9547-F74B-7F80-F04281B7BF6B}"/>
              </a:ext>
            </a:extLst>
          </p:cNvPr>
          <p:cNvSpPr/>
          <p:nvPr/>
        </p:nvSpPr>
        <p:spPr>
          <a:xfrm>
            <a:off x="2667001" y="3938663"/>
            <a:ext cx="474133" cy="521614"/>
          </a:xfrm>
          <a:prstGeom prst="ellipse">
            <a:avLst/>
          </a:prstGeom>
          <a:blipFill dpi="0" rotWithShape="1">
            <a:blip r:embed="rId4">
              <a:alphaModFix amt="66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1B7008D3-991A-3DE8-DEFE-C69ABA726671}"/>
              </a:ext>
            </a:extLst>
          </p:cNvPr>
          <p:cNvSpPr/>
          <p:nvPr/>
        </p:nvSpPr>
        <p:spPr>
          <a:xfrm>
            <a:off x="4622801" y="4006394"/>
            <a:ext cx="474133" cy="521614"/>
          </a:xfrm>
          <a:prstGeom prst="ellipse">
            <a:avLst/>
          </a:prstGeom>
          <a:blipFill dpi="0" rotWithShape="1">
            <a:blip r:embed="rId4">
              <a:alphaModFix amt="66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9534D81F-4CE4-BF4A-1F56-732C78A3D33F}"/>
              </a:ext>
            </a:extLst>
          </p:cNvPr>
          <p:cNvSpPr/>
          <p:nvPr/>
        </p:nvSpPr>
        <p:spPr>
          <a:xfrm>
            <a:off x="4343400" y="3997925"/>
            <a:ext cx="474133" cy="521614"/>
          </a:xfrm>
          <a:prstGeom prst="ellipse">
            <a:avLst/>
          </a:prstGeom>
          <a:blipFill dpi="0" rotWithShape="1">
            <a:blip r:embed="rId4">
              <a:alphaModFix amt="66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D18D929B-8BA3-A6FD-B568-E4DE3298F9C2}"/>
              </a:ext>
            </a:extLst>
          </p:cNvPr>
          <p:cNvSpPr/>
          <p:nvPr/>
        </p:nvSpPr>
        <p:spPr>
          <a:xfrm>
            <a:off x="9025467" y="3930196"/>
            <a:ext cx="474133" cy="521614"/>
          </a:xfrm>
          <a:prstGeom prst="ellipse">
            <a:avLst/>
          </a:prstGeom>
          <a:blipFill dpi="0" rotWithShape="1">
            <a:blip r:embed="rId4">
              <a:alphaModFix amt="66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0973436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456</Words>
  <Application>Microsoft Office PowerPoint</Application>
  <PresentationFormat>Panorámica</PresentationFormat>
  <Paragraphs>92</Paragraphs>
  <Slides>14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Consolas</vt:lpstr>
      <vt:lpstr>Tema de Office</vt:lpstr>
      <vt:lpstr>Objeto empaquetador del shell</vt:lpstr>
      <vt:lpstr>SITUACION DEL SERVICIO DE ATENCION PRIMARIA DE LOS SERVICIOS SOCIALES DEL AYTO. DE MADRID</vt:lpstr>
      <vt:lpstr>ESTABLECIMIENTO DE HIPOTESIS</vt:lpstr>
      <vt:lpstr>PRESENTANDO A NUESTRO PROTAGONISTA</vt:lpstr>
      <vt:lpstr>SITUACION ECONOMICA DE LOS DISTRITOS</vt:lpstr>
      <vt:lpstr>Nº TRABAJADORES SOCIALES POR DISTRITO</vt:lpstr>
      <vt:lpstr>Presentación de PowerPoint</vt:lpstr>
      <vt:lpstr>COMO ES UN DIA EN LA VIDA DE FRODO?</vt:lpstr>
      <vt:lpstr>RELACION EXISTENTE ENTRE DIFERENTES FACTORES</vt:lpstr>
      <vt:lpstr>INDICES DE ATENCION AL CIUDADANO AL DIA</vt:lpstr>
      <vt:lpstr>Presentación de PowerPoint</vt:lpstr>
      <vt:lpstr>RELACION DE LAS CITAS SOLICITADAS EN CENTRO EN FUNCION DEL NUMERO DE TRABAJADORES</vt:lpstr>
      <vt:lpstr>CONCLUSION EDA</vt:lpstr>
      <vt:lpstr>CONCLUSION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Javier Tenorio</dc:creator>
  <cp:lastModifiedBy>Javier Tenorio</cp:lastModifiedBy>
  <cp:revision>33</cp:revision>
  <dcterms:created xsi:type="dcterms:W3CDTF">2022-07-20T15:56:32Z</dcterms:created>
  <dcterms:modified xsi:type="dcterms:W3CDTF">2022-07-25T10:21:29Z</dcterms:modified>
</cp:coreProperties>
</file>

<file path=docProps/thumbnail.jpeg>
</file>